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16"/>
  </p:notesMasterIdLst>
  <p:sldIdLst>
    <p:sldId id="404" r:id="rId2"/>
    <p:sldId id="607" r:id="rId3"/>
    <p:sldId id="609" r:id="rId4"/>
    <p:sldId id="614" r:id="rId5"/>
    <p:sldId id="615" r:id="rId6"/>
    <p:sldId id="616" r:id="rId7"/>
    <p:sldId id="617" r:id="rId8"/>
    <p:sldId id="590" r:id="rId9"/>
    <p:sldId id="591" r:id="rId10"/>
    <p:sldId id="594" r:id="rId11"/>
    <p:sldId id="596" r:id="rId12"/>
    <p:sldId id="595" r:id="rId13"/>
    <p:sldId id="585" r:id="rId14"/>
    <p:sldId id="304" r:id="rId15"/>
  </p:sldIdLst>
  <p:sldSz cx="12192000" cy="7920038"/>
  <p:notesSz cx="6858000" cy="9144000"/>
  <p:embeddedFontLst>
    <p:embeddedFont>
      <p:font typeface="FZQiTi-S14S" panose="02010600030101010101" charset="-122"/>
      <p:regular r:id="rId17"/>
    </p:embeddedFont>
    <p:embeddedFont>
      <p:font typeface="方正启体简体" panose="02010600030101010101" charset="-122"/>
      <p:regular r:id="rId18"/>
    </p:embeddedFont>
    <p:embeddedFont>
      <p:font typeface="方正姚体简体" panose="02010600030101010101" charset="-122"/>
      <p:regular r:id="rId19"/>
    </p:embeddedFont>
    <p:embeddedFont>
      <p:font typeface="方正字迹-刘毅硬笔行书简体" panose="02010600030101010101" charset="-122"/>
      <p:regular r:id="rId20"/>
    </p:embeddedFont>
    <p:embeddedFont>
      <p:font typeface="方正字迹-长江行书简体" panose="02010600030101010101" charset="-122"/>
      <p:regular r:id="rId21"/>
    </p:embeddedFont>
    <p:embeddedFont>
      <p:font typeface="华文中宋" panose="02010600040101010101" pitchFamily="2" charset="-122"/>
      <p:regular r:id="rId22"/>
    </p:embeddedFont>
    <p:embeddedFont>
      <p:font typeface="华文中宋" panose="02010600040101010101" pitchFamily="2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4E79"/>
    <a:srgbClr val="233882"/>
    <a:srgbClr val="D4E2EF"/>
    <a:srgbClr val="EDEDED"/>
    <a:srgbClr val="FF0000"/>
    <a:srgbClr val="1F4E78"/>
    <a:srgbClr val="66829B"/>
    <a:srgbClr val="1100D8"/>
    <a:srgbClr val="5B9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25" autoAdjust="0"/>
    <p:restoredTop sz="94660"/>
  </p:normalViewPr>
  <p:slideViewPr>
    <p:cSldViewPr snapToGrid="0">
      <p:cViewPr varScale="1">
        <p:scale>
          <a:sx n="71" d="100"/>
          <a:sy n="71" d="100"/>
        </p:scale>
        <p:origin x="830" y="67"/>
      </p:cViewPr>
      <p:guideLst>
        <p:guide orient="horz" pos="24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1C7F5-C244-4B64-AA64-50031D933923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54100" y="1143000"/>
            <a:ext cx="474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0866D-7C1A-4AC4-BD90-D82256C688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2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4100" y="1143000"/>
            <a:ext cx="4749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54100" y="1143000"/>
            <a:ext cx="4749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23E7B-A471-4C27-BFDD-1CB9AD47AC7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66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6173"/>
            <a:ext cx="10363200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854"/>
            <a:ext cx="9144000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8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21669"/>
            <a:ext cx="2628900" cy="671186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21669"/>
            <a:ext cx="7734300" cy="671186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578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03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974512"/>
            <a:ext cx="10515600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300194"/>
            <a:ext cx="10515600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/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9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08344"/>
            <a:ext cx="5181600" cy="502519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08344"/>
            <a:ext cx="5181600" cy="502519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8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21671"/>
            <a:ext cx="10515600" cy="1530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41510"/>
            <a:ext cx="5157787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93014"/>
            <a:ext cx="5157787" cy="42551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941510"/>
            <a:ext cx="5183188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893014"/>
            <a:ext cx="5183188" cy="42551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50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93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51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28002"/>
            <a:ext cx="3932237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40341"/>
            <a:ext cx="6172200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76011"/>
            <a:ext cx="3932237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31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28002"/>
            <a:ext cx="3932237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40341"/>
            <a:ext cx="6172200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76011"/>
            <a:ext cx="3932237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5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1671"/>
            <a:ext cx="10515600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08344"/>
            <a:ext cx="10515600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340703"/>
            <a:ext cx="2743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2025/1/19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340703"/>
            <a:ext cx="41148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340703"/>
            <a:ext cx="2743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87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5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emf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4.png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emf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D9A81B8A-954C-D442-80D7-E7C44C472F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lum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21" y="-1422549"/>
            <a:ext cx="11366511" cy="10971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00EC20C-5258-4BA4-884A-2AAC0C411BD8}"/>
              </a:ext>
            </a:extLst>
          </p:cNvPr>
          <p:cNvSpPr/>
          <p:nvPr/>
        </p:nvSpPr>
        <p:spPr>
          <a:xfrm>
            <a:off x="6273570" y="5571797"/>
            <a:ext cx="4339650" cy="1129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720"/>
              </a:lnSpc>
            </a:pPr>
            <a:r>
              <a:rPr lang="zh-CN" altLang="en-US" sz="4400" spc="-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刘毅硬笔行书简体" panose="02010600010101010101" pitchFamily="2" charset="-122"/>
                <a:ea typeface="方正字迹-刘毅硬笔行书简体" panose="02010600010101010101" pitchFamily="2" charset="-122"/>
              </a:rPr>
              <a:t>党总支书记：高宏伟</a:t>
            </a:r>
            <a:endParaRPr lang="en-US" altLang="zh-CN" sz="4400" spc="-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字迹-刘毅硬笔行书简体" panose="02010600010101010101" pitchFamily="2" charset="-122"/>
              <a:ea typeface="方正字迹-刘毅硬笔行书简体" panose="02010600010101010101" pitchFamily="2" charset="-122"/>
            </a:endParaRPr>
          </a:p>
          <a:p>
            <a:pPr algn="ctr">
              <a:lnSpc>
                <a:spcPts val="3720"/>
              </a:lnSpc>
            </a:pPr>
            <a:r>
              <a:rPr lang="en-US" altLang="zh-CN" sz="6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刘毅硬笔行书简体" panose="02010600010101010101" pitchFamily="2" charset="-122"/>
                <a:ea typeface="方正字迹-刘毅硬笔行书简体" panose="02010600010101010101" pitchFamily="2" charset="-122"/>
              </a:rPr>
              <a:t>2024.08.19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0E58EFD-E1D1-D64E-AABB-BB5C7DB09F52}"/>
              </a:ext>
            </a:extLst>
          </p:cNvPr>
          <p:cNvSpPr/>
          <p:nvPr/>
        </p:nvSpPr>
        <p:spPr>
          <a:xfrm>
            <a:off x="5060243" y="4427605"/>
            <a:ext cx="6661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姚体简体" pitchFamily="2" charset="-122"/>
                <a:ea typeface="方正姚体简体" pitchFamily="2" charset="-122"/>
              </a:rPr>
              <a:t>——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姚体简体" pitchFamily="2" charset="-122"/>
                <a:ea typeface="方正姚体简体" pitchFamily="2" charset="-122"/>
              </a:rPr>
              <a:t>新华中学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姚体简体" pitchFamily="2" charset="-122"/>
                <a:ea typeface="方正姚体简体" pitchFamily="2" charset="-122"/>
              </a:rPr>
              <a:t>2024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姚体简体" pitchFamily="2" charset="-122"/>
                <a:ea typeface="方正姚体简体" pitchFamily="2" charset="-122"/>
              </a:rPr>
              <a:t>年高一年级军训开营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姚体简体" pitchFamily="2" charset="-122"/>
              <a:ea typeface="方正姚体简体" pitchFamily="2" charset="-122"/>
            </a:endParaRPr>
          </a:p>
        </p:txBody>
      </p:sp>
      <p:sp>
        <p:nvSpPr>
          <p:cNvPr id="39" name="任意多边形 11">
            <a:extLst>
              <a:ext uri="{FF2B5EF4-FFF2-40B4-BE49-F238E27FC236}">
                <a16:creationId xmlns:a16="http://schemas.microsoft.com/office/drawing/2014/main" id="{77871C8B-FB84-894B-9A91-83770E674476}"/>
              </a:ext>
            </a:extLst>
          </p:cNvPr>
          <p:cNvSpPr/>
          <p:nvPr/>
        </p:nvSpPr>
        <p:spPr>
          <a:xfrm rot="10800000">
            <a:off x="0" y="-1"/>
            <a:ext cx="1014566" cy="4362448"/>
          </a:xfrm>
          <a:custGeom>
            <a:avLst/>
            <a:gdLst>
              <a:gd name="connsiteX0" fmla="*/ 0 w 3065319"/>
              <a:gd name="connsiteY0" fmla="*/ 3065319 h 3065319"/>
              <a:gd name="connsiteX1" fmla="*/ 3065319 w 3065319"/>
              <a:gd name="connsiteY1" fmla="*/ 0 h 3065319"/>
              <a:gd name="connsiteX2" fmla="*/ 3065319 w 3065319"/>
              <a:gd name="connsiteY2" fmla="*/ 3065319 h 306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319" h="3065319">
                <a:moveTo>
                  <a:pt x="0" y="3065319"/>
                </a:moveTo>
                <a:lnTo>
                  <a:pt x="3065319" y="0"/>
                </a:lnTo>
                <a:lnTo>
                  <a:pt x="3065319" y="3065319"/>
                </a:lnTo>
                <a:close/>
              </a:path>
            </a:pathLst>
          </a:custGeom>
          <a:solidFill>
            <a:srgbClr val="1F4E79">
              <a:alpha val="87843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AB0461F-5D3D-C043-8B86-2F236B1234D2}"/>
              </a:ext>
            </a:extLst>
          </p:cNvPr>
          <p:cNvGrpSpPr/>
          <p:nvPr/>
        </p:nvGrpSpPr>
        <p:grpSpPr>
          <a:xfrm>
            <a:off x="7583" y="34263"/>
            <a:ext cx="3946342" cy="7851512"/>
            <a:chOff x="2936051" y="-31312"/>
            <a:chExt cx="4027805" cy="79826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六边形 42">
              <a:extLst>
                <a:ext uri="{FF2B5EF4-FFF2-40B4-BE49-F238E27FC236}">
                  <a16:creationId xmlns:a16="http://schemas.microsoft.com/office/drawing/2014/main" id="{5872DDD1-9DF1-E149-A110-7D902975E40A}"/>
                </a:ext>
              </a:extLst>
            </p:cNvPr>
            <p:cNvSpPr/>
            <p:nvPr/>
          </p:nvSpPr>
          <p:spPr>
            <a:xfrm>
              <a:off x="2936051" y="-31312"/>
              <a:ext cx="4027805" cy="7982662"/>
            </a:xfrm>
            <a:prstGeom prst="hexagon">
              <a:avLst/>
            </a:prstGeom>
            <a:solidFill>
              <a:srgbClr val="1F4E79"/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46DFA56A-B7E2-A049-B05E-83CBD48FC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75" t="3703" r="6403" b="3484"/>
            <a:stretch/>
          </p:blipFill>
          <p:spPr>
            <a:xfrm>
              <a:off x="2988084" y="34429"/>
              <a:ext cx="3905900" cy="7851179"/>
            </a:xfrm>
            <a:prstGeom prst="hexagon">
              <a:avLst/>
            </a:prstGeom>
            <a:effectLst>
              <a:softEdge rad="63500"/>
            </a:effectLst>
          </p:spPr>
        </p:pic>
      </p:grpSp>
      <p:sp>
        <p:nvSpPr>
          <p:cNvPr id="41" name="任意多边形 11">
            <a:extLst>
              <a:ext uri="{FF2B5EF4-FFF2-40B4-BE49-F238E27FC236}">
                <a16:creationId xmlns:a16="http://schemas.microsoft.com/office/drawing/2014/main" id="{56EBD193-BCA1-6A4B-BD8B-5EA64B483F4F}"/>
              </a:ext>
            </a:extLst>
          </p:cNvPr>
          <p:cNvSpPr/>
          <p:nvPr/>
        </p:nvSpPr>
        <p:spPr>
          <a:xfrm rot="5400000">
            <a:off x="-1640606" y="5230601"/>
            <a:ext cx="4307099" cy="1003247"/>
          </a:xfrm>
          <a:custGeom>
            <a:avLst/>
            <a:gdLst>
              <a:gd name="connsiteX0" fmla="*/ 0 w 3065319"/>
              <a:gd name="connsiteY0" fmla="*/ 3065319 h 3065319"/>
              <a:gd name="connsiteX1" fmla="*/ 3065319 w 3065319"/>
              <a:gd name="connsiteY1" fmla="*/ 0 h 3065319"/>
              <a:gd name="connsiteX2" fmla="*/ 3065319 w 3065319"/>
              <a:gd name="connsiteY2" fmla="*/ 3065319 h 306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319" h="3065319">
                <a:moveTo>
                  <a:pt x="0" y="3065319"/>
                </a:moveTo>
                <a:lnTo>
                  <a:pt x="3065319" y="0"/>
                </a:lnTo>
                <a:lnTo>
                  <a:pt x="3065319" y="3065319"/>
                </a:lnTo>
                <a:close/>
              </a:path>
            </a:pathLst>
          </a:custGeom>
          <a:solidFill>
            <a:srgbClr val="1F4E79">
              <a:alpha val="87843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5" name="三角形 44">
            <a:extLst>
              <a:ext uri="{FF2B5EF4-FFF2-40B4-BE49-F238E27FC236}">
                <a16:creationId xmlns:a16="http://schemas.microsoft.com/office/drawing/2014/main" id="{51C8CC9B-BB03-A749-AD31-F7264334068C}"/>
              </a:ext>
            </a:extLst>
          </p:cNvPr>
          <p:cNvSpPr/>
          <p:nvPr/>
        </p:nvSpPr>
        <p:spPr>
          <a:xfrm>
            <a:off x="2944035" y="3856761"/>
            <a:ext cx="2116208" cy="4029013"/>
          </a:xfrm>
          <a:prstGeom prst="triangle">
            <a:avLst>
              <a:gd name="adj" fmla="val 48506"/>
            </a:avLst>
          </a:prstGeom>
          <a:solidFill>
            <a:srgbClr val="1F4E79">
              <a:alpha val="87843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三角形 45">
            <a:extLst>
              <a:ext uri="{FF2B5EF4-FFF2-40B4-BE49-F238E27FC236}">
                <a16:creationId xmlns:a16="http://schemas.microsoft.com/office/drawing/2014/main" id="{56D16852-FC99-1B46-9CEF-E628EC64FA82}"/>
              </a:ext>
            </a:extLst>
          </p:cNvPr>
          <p:cNvSpPr/>
          <p:nvPr/>
        </p:nvSpPr>
        <p:spPr>
          <a:xfrm rot="10800000">
            <a:off x="2885109" y="34262"/>
            <a:ext cx="2116208" cy="4029013"/>
          </a:xfrm>
          <a:prstGeom prst="triangle">
            <a:avLst>
              <a:gd name="adj" fmla="val 48506"/>
            </a:avLst>
          </a:prstGeom>
          <a:solidFill>
            <a:srgbClr val="1F4E79">
              <a:alpha val="87843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C023328-0BEC-C04D-98CB-8F96670AE277}"/>
              </a:ext>
            </a:extLst>
          </p:cNvPr>
          <p:cNvGrpSpPr/>
          <p:nvPr/>
        </p:nvGrpSpPr>
        <p:grpSpPr>
          <a:xfrm>
            <a:off x="4214903" y="1784800"/>
            <a:ext cx="7801809" cy="2664191"/>
            <a:chOff x="4175574" y="1784800"/>
            <a:chExt cx="7801809" cy="2664191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2" t="-317" r="48277" b="100000"/>
            <a:stretch>
              <a:fillRect/>
            </a:stretch>
          </p:blipFill>
          <p:spPr>
            <a:xfrm>
              <a:off x="9653401" y="3041409"/>
              <a:ext cx="28280" cy="14140"/>
            </a:xfrm>
            <a:custGeom>
              <a:avLst/>
              <a:gdLst>
                <a:gd name="connsiteX0" fmla="*/ 14140 w 28280"/>
                <a:gd name="connsiteY0" fmla="*/ 0 h 14140"/>
                <a:gd name="connsiteX1" fmla="*/ 28280 w 28280"/>
                <a:gd name="connsiteY1" fmla="*/ 14140 h 14140"/>
                <a:gd name="connsiteX2" fmla="*/ 0 w 28280"/>
                <a:gd name="connsiteY2" fmla="*/ 14140 h 14140"/>
                <a:gd name="connsiteX3" fmla="*/ 14140 w 28280"/>
                <a:gd name="connsiteY3" fmla="*/ 0 h 1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80" h="14140">
                  <a:moveTo>
                    <a:pt x="14140" y="0"/>
                  </a:moveTo>
                  <a:lnTo>
                    <a:pt x="28280" y="14140"/>
                  </a:lnTo>
                  <a:lnTo>
                    <a:pt x="0" y="14140"/>
                  </a:lnTo>
                  <a:lnTo>
                    <a:pt x="14140" y="0"/>
                  </a:lnTo>
                  <a:close/>
                </a:path>
              </a:pathLst>
            </a:cu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3334B3-8C13-4F9F-8F84-6CD5EBB83C13}"/>
                </a:ext>
              </a:extLst>
            </p:cNvPr>
            <p:cNvSpPr txBox="1"/>
            <p:nvPr/>
          </p:nvSpPr>
          <p:spPr>
            <a:xfrm>
              <a:off x="4175574" y="1784800"/>
              <a:ext cx="78018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字迹-长江行书简体" pitchFamily="2" charset="-122"/>
                  <a:ea typeface="方正字迹-长江行书简体" pitchFamily="2" charset="-122"/>
                  <a:cs typeface="FZFangGuo-R-GB" panose="03000509000000000000" pitchFamily="66" charset="-127"/>
                </a:rPr>
                <a:t>志存高远筑   梦</a:t>
              </a:r>
              <a:endParaRPr lang="en-US" altLang="zh-CN" sz="72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itchFamily="2" charset="-122"/>
                <a:ea typeface="方正字迹-长江行书简体" pitchFamily="2" charset="-122"/>
                <a:cs typeface="FZFangGuo-R-GB" panose="03000509000000000000" pitchFamily="66" charset="-127"/>
              </a:endParaRPr>
            </a:p>
            <a:p>
              <a:pPr algn="ctr"/>
              <a:r>
                <a:rPr lang="zh-CN" altLang="en-US" sz="7200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字迹-长江行书简体" pitchFamily="2" charset="-122"/>
                  <a:ea typeface="方正字迹-长江行书简体" pitchFamily="2" charset="-122"/>
                  <a:cs typeface="FZFangGuo-R-GB" panose="03000509000000000000" pitchFamily="66" charset="-127"/>
                </a:rPr>
                <a:t>尚雅求新谱   章</a:t>
              </a:r>
              <a:endParaRPr lang="en-US" altLang="zh-CN" sz="72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itchFamily="2" charset="-122"/>
                <a:ea typeface="方正字迹-长江行书简体" pitchFamily="2" charset="-122"/>
                <a:cs typeface="FZFangGuo-R-GB" panose="03000509000000000000" pitchFamily="66" charset="-127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48A6481-1A9F-2747-B2CB-90F501396D70}"/>
                </a:ext>
              </a:extLst>
            </p:cNvPr>
            <p:cNvSpPr txBox="1"/>
            <p:nvPr/>
          </p:nvSpPr>
          <p:spPr>
            <a:xfrm>
              <a:off x="9065101" y="1784800"/>
              <a:ext cx="2912282" cy="2664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9800"/>
                </a:lnSpc>
              </a:pPr>
              <a:r>
                <a:rPr lang="zh-CN" altLang="en-US" sz="11500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字迹-长江行书简体" pitchFamily="2" charset="-122"/>
                  <a:ea typeface="方正字迹-长江行书简体" pitchFamily="2" charset="-122"/>
                  <a:cs typeface="FZFangGuo-R-GB" panose="03000509000000000000" pitchFamily="66" charset="-127"/>
                </a:rPr>
                <a:t>新 </a:t>
              </a:r>
              <a:endParaRPr lang="en-US" altLang="zh-CN" sz="115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itchFamily="2" charset="-122"/>
                <a:ea typeface="方正字迹-长江行书简体" pitchFamily="2" charset="-122"/>
                <a:cs typeface="FZFangGuo-R-GB" panose="03000509000000000000" pitchFamily="66" charset="-127"/>
              </a:endParaRPr>
            </a:p>
            <a:p>
              <a:pPr>
                <a:lnSpc>
                  <a:spcPts val="9800"/>
                </a:lnSpc>
              </a:pPr>
              <a:r>
                <a:rPr lang="zh-CN" altLang="en-US" sz="11500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方正字迹-长江行书简体" pitchFamily="2" charset="-122"/>
                  <a:ea typeface="方正字迹-长江行书简体" pitchFamily="2" charset="-122"/>
                  <a:cs typeface="FZFangGuo-R-GB" panose="03000509000000000000" pitchFamily="66" charset="-127"/>
                </a:rPr>
                <a:t>华</a:t>
              </a:r>
              <a:endParaRPr lang="zh-CN" altLang="en-US" sz="2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3">
            <a:extLst>
              <a:ext uri="{FF2B5EF4-FFF2-40B4-BE49-F238E27FC236}">
                <a16:creationId xmlns:a16="http://schemas.microsoft.com/office/drawing/2014/main" id="{A49EE0B9-F6D6-B547-9C8C-266F46959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8" t="36368" r="15423" b="17162"/>
          <a:stretch/>
        </p:blipFill>
        <p:spPr>
          <a:xfrm>
            <a:off x="-197346" y="1631693"/>
            <a:ext cx="12586692" cy="5071526"/>
          </a:xfrm>
          <a:prstGeom prst="hexagon">
            <a:avLst/>
          </a:prstGeom>
          <a:effectLst>
            <a:softEdge rad="317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F251C2-D14D-7F44-B875-BC7145D2E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" y="531020"/>
            <a:ext cx="1961421" cy="19730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5E00C4C-5473-634A-AAA2-CD6EEE47FC98}"/>
              </a:ext>
            </a:extLst>
          </p:cNvPr>
          <p:cNvSpPr txBox="1"/>
          <p:nvPr/>
        </p:nvSpPr>
        <p:spPr>
          <a:xfrm>
            <a:off x="2379486" y="755154"/>
            <a:ext cx="8620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怎样成为</a:t>
            </a:r>
            <a:r>
              <a:rPr lang="en-US" altLang="zh-CN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“</a:t>
            </a:r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英雄</a:t>
            </a:r>
            <a:r>
              <a:rPr lang="en-US" altLang="zh-CN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”</a:t>
            </a:r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？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D287B21-E1BF-6049-ABB9-D44C25734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6" b="39052"/>
          <a:stretch/>
        </p:blipFill>
        <p:spPr>
          <a:xfrm>
            <a:off x="3323960" y="1947632"/>
            <a:ext cx="6028947" cy="5856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F601E51-5A11-B64D-964C-7434BA575129}"/>
              </a:ext>
            </a:extLst>
          </p:cNvPr>
          <p:cNvGrpSpPr/>
          <p:nvPr/>
        </p:nvGrpSpPr>
        <p:grpSpPr>
          <a:xfrm>
            <a:off x="9557983" y="1781841"/>
            <a:ext cx="1123638" cy="6187842"/>
            <a:chOff x="10580360" y="661482"/>
            <a:chExt cx="1623318" cy="7921377"/>
          </a:xfrm>
        </p:grpSpPr>
        <p:pic>
          <p:nvPicPr>
            <p:cNvPr id="19" name="Picture 4" descr="C:\Users\高宏伟\Downloads\2eae1bf4e6b065a8b05a669d06ba5ca6.png">
              <a:extLst>
                <a:ext uri="{FF2B5EF4-FFF2-40B4-BE49-F238E27FC236}">
                  <a16:creationId xmlns:a16="http://schemas.microsoft.com/office/drawing/2014/main" id="{255CF405-0944-6647-A200-0D5A89A5E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 l="4117" t="28733" r="82898" b="8979"/>
            <a:stretch>
              <a:fillRect/>
            </a:stretch>
          </p:blipFill>
          <p:spPr bwMode="auto">
            <a:xfrm>
              <a:off x="10580360" y="661482"/>
              <a:ext cx="1623318" cy="79213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1AAE630-0886-4044-AFBC-FB21A4F446E9}"/>
                </a:ext>
              </a:extLst>
            </p:cNvPr>
            <p:cNvSpPr/>
            <p:nvPr/>
          </p:nvSpPr>
          <p:spPr>
            <a:xfrm>
              <a:off x="10837590" y="1012006"/>
              <a:ext cx="1366088" cy="7570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5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启体简体" pitchFamily="2" charset="-122"/>
                  <a:ea typeface="方正启体简体" pitchFamily="2" charset="-122"/>
                </a:rPr>
                <a:t>乳虎啸谷存志远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89B8AF7-9FBE-B04D-9827-A3CF8BBB3FA8}"/>
              </a:ext>
            </a:extLst>
          </p:cNvPr>
          <p:cNvGrpSpPr/>
          <p:nvPr/>
        </p:nvGrpSpPr>
        <p:grpSpPr>
          <a:xfrm>
            <a:off x="1900809" y="1768600"/>
            <a:ext cx="1115446" cy="6187842"/>
            <a:chOff x="414649" y="671210"/>
            <a:chExt cx="1611483" cy="7921378"/>
          </a:xfrm>
        </p:grpSpPr>
        <p:pic>
          <p:nvPicPr>
            <p:cNvPr id="22" name="Picture 4" descr="C:\Users\高宏伟\Downloads\2eae1bf4e6b065a8b05a669d06ba5ca6.png">
              <a:extLst>
                <a:ext uri="{FF2B5EF4-FFF2-40B4-BE49-F238E27FC236}">
                  <a16:creationId xmlns:a16="http://schemas.microsoft.com/office/drawing/2014/main" id="{79670358-AD2A-074B-BF6B-52F89D1DF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 l="4117" t="28733" r="82898" b="9163"/>
            <a:stretch>
              <a:fillRect/>
            </a:stretch>
          </p:blipFill>
          <p:spPr bwMode="auto">
            <a:xfrm>
              <a:off x="414649" y="671210"/>
              <a:ext cx="1611483" cy="79213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839C754-B795-794E-9B4E-D4546BC47279}"/>
                </a:ext>
              </a:extLst>
            </p:cNvPr>
            <p:cNvSpPr/>
            <p:nvPr/>
          </p:nvSpPr>
          <p:spPr>
            <a:xfrm>
              <a:off x="662254" y="963982"/>
              <a:ext cx="1248227" cy="75708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5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启体简体" pitchFamily="2" charset="-122"/>
                  <a:ea typeface="方正启体简体" pitchFamily="2" charset="-122"/>
                </a:rPr>
                <a:t>试翼鹰隼意气高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32B54D7A-F929-5B47-9C24-DEBAF99C38AE}"/>
              </a:ext>
            </a:extLst>
          </p:cNvPr>
          <p:cNvSpPr txBox="1"/>
          <p:nvPr/>
        </p:nvSpPr>
        <p:spPr>
          <a:xfrm>
            <a:off x="3323959" y="4185588"/>
            <a:ext cx="6028948" cy="3150863"/>
          </a:xfrm>
          <a:prstGeom prst="rect">
            <a:avLst/>
          </a:prstGeom>
          <a:solidFill>
            <a:srgbClr val="DAE3F3">
              <a:alpha val="60000"/>
            </a:srgb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少年，最该有的就是志向与梦想，</a:t>
            </a:r>
            <a:endParaRPr lang="en-US" altLang="zh-CN" sz="28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少年，最该做的就是敢想、敢干，</a:t>
            </a:r>
            <a:endParaRPr lang="en-US" altLang="zh-CN" sz="28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俗话说“莫欺少年穷”，</a:t>
            </a:r>
            <a:endParaRPr lang="en-US" altLang="zh-CN" sz="28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青春就是我们最大的资本，</a:t>
            </a:r>
            <a:endParaRPr lang="en-US" altLang="zh-CN" sz="28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青春让我们拥有实现梦想、</a:t>
            </a:r>
            <a:endParaRPr lang="en-US" altLang="zh-CN" sz="28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创造奇迹的无限力量。</a:t>
            </a:r>
            <a:endParaRPr lang="en-US" altLang="zh-CN" sz="28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3629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3">
            <a:extLst>
              <a:ext uri="{FF2B5EF4-FFF2-40B4-BE49-F238E27FC236}">
                <a16:creationId xmlns:a16="http://schemas.microsoft.com/office/drawing/2014/main" id="{A49EE0B9-F6D6-B547-9C8C-266F469595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868" t="36368" r="15423" b="17162"/>
          <a:stretch/>
        </p:blipFill>
        <p:spPr>
          <a:xfrm>
            <a:off x="-197346" y="1631693"/>
            <a:ext cx="12586692" cy="5071526"/>
          </a:xfrm>
          <a:prstGeom prst="hexagon">
            <a:avLst/>
          </a:prstGeom>
          <a:effectLst>
            <a:softEdge rad="317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F251C2-D14D-7F44-B875-BC7145D2E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" y="531020"/>
            <a:ext cx="1961421" cy="19730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5E00C4C-5473-634A-AAA2-CD6EEE47FC98}"/>
              </a:ext>
            </a:extLst>
          </p:cNvPr>
          <p:cNvSpPr txBox="1"/>
          <p:nvPr/>
        </p:nvSpPr>
        <p:spPr>
          <a:xfrm>
            <a:off x="2379486" y="755154"/>
            <a:ext cx="8620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怎样成为</a:t>
            </a:r>
            <a:r>
              <a:rPr lang="en-US" altLang="zh-CN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“</a:t>
            </a:r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英雄</a:t>
            </a:r>
            <a:r>
              <a:rPr lang="en-US" altLang="zh-CN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”</a:t>
            </a:r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？</a:t>
            </a:r>
          </a:p>
        </p:txBody>
      </p:sp>
      <p:pic>
        <p:nvPicPr>
          <p:cNvPr id="3" name="潘展乐的采访（短）.mp4" descr="潘展乐的采访（短）.mp4">
            <a:hlinkClick r:id="" action="ppaction://media"/>
            <a:extLst>
              <a:ext uri="{FF2B5EF4-FFF2-40B4-BE49-F238E27FC236}">
                <a16:creationId xmlns:a16="http://schemas.microsoft.com/office/drawing/2014/main" id="{F4AD97C0-2070-8147-A82D-EAB41A8E6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3750" t="3281" r="24062" b="3256"/>
          <a:stretch/>
        </p:blipFill>
        <p:spPr>
          <a:xfrm>
            <a:off x="3067050" y="1678483"/>
            <a:ext cx="6191250" cy="6237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88753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3">
            <a:extLst>
              <a:ext uri="{FF2B5EF4-FFF2-40B4-BE49-F238E27FC236}">
                <a16:creationId xmlns:a16="http://schemas.microsoft.com/office/drawing/2014/main" id="{A49EE0B9-F6D6-B547-9C8C-266F46959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8" t="36368" r="15423" b="17162"/>
          <a:stretch/>
        </p:blipFill>
        <p:spPr>
          <a:xfrm>
            <a:off x="-197346" y="1631693"/>
            <a:ext cx="12586692" cy="5071526"/>
          </a:xfrm>
          <a:prstGeom prst="hexagon">
            <a:avLst/>
          </a:prstGeom>
          <a:effectLst>
            <a:softEdge rad="317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F251C2-D14D-7F44-B875-BC7145D2E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" y="531020"/>
            <a:ext cx="1961421" cy="19730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5E00C4C-5473-634A-AAA2-CD6EEE47FC98}"/>
              </a:ext>
            </a:extLst>
          </p:cNvPr>
          <p:cNvSpPr txBox="1"/>
          <p:nvPr/>
        </p:nvSpPr>
        <p:spPr>
          <a:xfrm>
            <a:off x="2379486" y="755154"/>
            <a:ext cx="8620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怎样成为</a:t>
            </a:r>
            <a:r>
              <a:rPr lang="en-US" altLang="zh-CN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“</a:t>
            </a:r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英雄</a:t>
            </a:r>
            <a:r>
              <a:rPr lang="en-US" altLang="zh-CN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”</a:t>
            </a:r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831A045-2016-3146-8E01-08A3C23F36CB}"/>
              </a:ext>
            </a:extLst>
          </p:cNvPr>
          <p:cNvGrpSpPr/>
          <p:nvPr/>
        </p:nvGrpSpPr>
        <p:grpSpPr>
          <a:xfrm>
            <a:off x="10134847" y="1894430"/>
            <a:ext cx="1405639" cy="6137491"/>
            <a:chOff x="10580360" y="661482"/>
            <a:chExt cx="1623318" cy="7921377"/>
          </a:xfrm>
        </p:grpSpPr>
        <p:pic>
          <p:nvPicPr>
            <p:cNvPr id="10" name="Picture 4" descr="C:\Users\高宏伟\Downloads\2eae1bf4e6b065a8b05a669d06ba5ca6.png">
              <a:extLst>
                <a:ext uri="{FF2B5EF4-FFF2-40B4-BE49-F238E27FC236}">
                  <a16:creationId xmlns:a16="http://schemas.microsoft.com/office/drawing/2014/main" id="{BF50CB19-9B05-C540-A69B-11CAEA726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 l="4117" t="28733" r="82898" b="8979"/>
            <a:stretch>
              <a:fillRect/>
            </a:stretch>
          </p:blipFill>
          <p:spPr bwMode="auto">
            <a:xfrm>
              <a:off x="10580360" y="661482"/>
              <a:ext cx="1623318" cy="79213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1648A65-613F-F249-BBDB-725F54FAF076}"/>
                </a:ext>
              </a:extLst>
            </p:cNvPr>
            <p:cNvSpPr/>
            <p:nvPr/>
          </p:nvSpPr>
          <p:spPr>
            <a:xfrm>
              <a:off x="10837590" y="1012006"/>
              <a:ext cx="1366088" cy="6824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5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启体简体" pitchFamily="2" charset="-122"/>
                  <a:ea typeface="方正启体简体" pitchFamily="2" charset="-122"/>
                </a:rPr>
                <a:t>仁山智水尚大雅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0F1259-141C-1F4E-966F-7581372053CD}"/>
              </a:ext>
            </a:extLst>
          </p:cNvPr>
          <p:cNvGrpSpPr/>
          <p:nvPr/>
        </p:nvGrpSpPr>
        <p:grpSpPr>
          <a:xfrm>
            <a:off x="1842751" y="1879374"/>
            <a:ext cx="1395391" cy="6137491"/>
            <a:chOff x="414649" y="671210"/>
            <a:chExt cx="1611483" cy="7921378"/>
          </a:xfrm>
        </p:grpSpPr>
        <p:pic>
          <p:nvPicPr>
            <p:cNvPr id="13" name="Picture 4" descr="C:\Users\高宏伟\Downloads\2eae1bf4e6b065a8b05a669d06ba5ca6.png">
              <a:extLst>
                <a:ext uri="{FF2B5EF4-FFF2-40B4-BE49-F238E27FC236}">
                  <a16:creationId xmlns:a16="http://schemas.microsoft.com/office/drawing/2014/main" id="{E66E9ADC-5777-9C42-BACC-4D7C6A6EE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 l="4117" t="28733" r="82898" b="9163"/>
            <a:stretch>
              <a:fillRect/>
            </a:stretch>
          </p:blipFill>
          <p:spPr bwMode="auto">
            <a:xfrm>
              <a:off x="414649" y="671210"/>
              <a:ext cx="1611483" cy="79213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7E28D7F-F199-F541-B970-508DC23F3B4B}"/>
                </a:ext>
              </a:extLst>
            </p:cNvPr>
            <p:cNvSpPr/>
            <p:nvPr/>
          </p:nvSpPr>
          <p:spPr>
            <a:xfrm>
              <a:off x="662254" y="963982"/>
              <a:ext cx="1248227" cy="6824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5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启体简体" pitchFamily="2" charset="-122"/>
                  <a:ea typeface="方正启体简体" pitchFamily="2" charset="-122"/>
                </a:rPr>
                <a:t>树木培英求小新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FDAF593-A1F6-7848-939F-D30D7635AD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 r="5668" b="28649"/>
          <a:stretch/>
        </p:blipFill>
        <p:spPr>
          <a:xfrm>
            <a:off x="3499360" y="1995423"/>
            <a:ext cx="6380458" cy="58701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3FA1C81-62CD-1E48-A611-667460164744}"/>
              </a:ext>
            </a:extLst>
          </p:cNvPr>
          <p:cNvSpPr txBox="1"/>
          <p:nvPr/>
        </p:nvSpPr>
        <p:spPr>
          <a:xfrm>
            <a:off x="3671318" y="2443257"/>
            <a:ext cx="5952130" cy="4769704"/>
          </a:xfrm>
          <a:prstGeom prst="rect">
            <a:avLst/>
          </a:prstGeom>
          <a:solidFill>
            <a:srgbClr val="DAE3F3">
              <a:alpha val="60000"/>
            </a:srgb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树立明确的目标，</a:t>
            </a:r>
            <a:endParaRPr lang="en-US" altLang="zh-CN" sz="32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像山一样持之以恒不懈怠，</a:t>
            </a:r>
            <a:endParaRPr lang="en-US" altLang="zh-CN" sz="32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提升认知能力水平，</a:t>
            </a:r>
            <a:endParaRPr lang="en-US" altLang="zh-CN" sz="32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像水一样结合实际讲方法，</a:t>
            </a:r>
            <a:endParaRPr lang="en-US" altLang="zh-CN" sz="32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大树和小花都是独特的，</a:t>
            </a:r>
            <a:endParaRPr lang="en-US" altLang="zh-CN" sz="32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不盲目攀比，不怨天尤人，</a:t>
            </a:r>
            <a:endParaRPr lang="en-US" altLang="zh-CN" sz="32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而是专注于自我的发展与成长，</a:t>
            </a:r>
            <a:endParaRPr lang="en-US" altLang="zh-CN" sz="32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努力去寻求每天一点小的更新！</a:t>
            </a:r>
            <a:endParaRPr lang="en-US" altLang="zh-CN" sz="32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1771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3ADFC39-3CE5-1F07-773F-1D7085E750DF}"/>
              </a:ext>
            </a:extLst>
          </p:cNvPr>
          <p:cNvGrpSpPr/>
          <p:nvPr/>
        </p:nvGrpSpPr>
        <p:grpSpPr>
          <a:xfrm>
            <a:off x="-110253" y="190367"/>
            <a:ext cx="12567262" cy="7365428"/>
            <a:chOff x="-127591" y="-393405"/>
            <a:chExt cx="14513442" cy="850604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1E1EA0F-B0C7-E31E-A3E6-56FD52C66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9"/>
              <a:ext cx="14079538" cy="7919740"/>
            </a:xfrm>
            <a:prstGeom prst="ellipse">
              <a:avLst/>
            </a:prstGeom>
            <a:effectLst>
              <a:softEdge rad="635000"/>
            </a:effectLst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E4E8885-2C23-93BA-AC0B-7A758ADD0C44}"/>
                </a:ext>
              </a:extLst>
            </p:cNvPr>
            <p:cNvSpPr/>
            <p:nvPr/>
          </p:nvSpPr>
          <p:spPr>
            <a:xfrm>
              <a:off x="-127591" y="-393405"/>
              <a:ext cx="14513442" cy="8506046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9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CF251C2-D14D-7F44-B875-BC7145D2E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" y="531020"/>
            <a:ext cx="1961421" cy="19730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4DBA769-1F54-144C-A062-87203065DDC2}"/>
              </a:ext>
            </a:extLst>
          </p:cNvPr>
          <p:cNvSpPr txBox="1"/>
          <p:nvPr/>
        </p:nvSpPr>
        <p:spPr>
          <a:xfrm>
            <a:off x="2181912" y="2019264"/>
            <a:ext cx="86202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黑夜给了我黑色的眼睛，</a:t>
            </a:r>
            <a:endParaRPr lang="en-US" altLang="zh-CN" sz="5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字迹-长江行书简体" panose="02010600010101010101" pitchFamily="2" charset="-122"/>
              <a:ea typeface="方正字迹-长江行书简体" panose="02010600010101010101" pitchFamily="2" charset="-122"/>
            </a:endParaRPr>
          </a:p>
          <a:p>
            <a:pPr algn="ctr"/>
            <a:r>
              <a:rPr lang="zh-CN" alt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我却用它来寻找光明！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65B65C-7A83-D44B-96BA-63581400F085}"/>
              </a:ext>
            </a:extLst>
          </p:cNvPr>
          <p:cNvSpPr txBox="1"/>
          <p:nvPr/>
        </p:nvSpPr>
        <p:spPr>
          <a:xfrm>
            <a:off x="107535" y="3992164"/>
            <a:ext cx="11976930" cy="3158835"/>
          </a:xfrm>
          <a:prstGeom prst="roundRect">
            <a:avLst>
              <a:gd name="adj" fmla="val 8999"/>
            </a:avLst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姚体简体" pitchFamily="2" charset="-122"/>
                <a:ea typeface="方正姚体简体" pitchFamily="2" charset="-122"/>
              </a:rPr>
              <a:t>通过这次军训，希望同学们都能磨砺出</a:t>
            </a:r>
            <a:endParaRPr lang="en-US" altLang="zh-CN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姚体简体" pitchFamily="2" charset="-122"/>
              <a:ea typeface="方正姚体简体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姚体简体" pitchFamily="2" charset="-122"/>
                <a:ea typeface="方正姚体简体" pitchFamily="2" charset="-122"/>
              </a:rPr>
              <a:t>以下五种英雄的精神品质来：</a:t>
            </a:r>
            <a:endParaRPr lang="en-US" altLang="zh-CN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姚体简体" pitchFamily="2" charset="-122"/>
              <a:ea typeface="方正姚体简体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400" dirty="0">
                <a:solidFill>
                  <a:srgbClr val="FFFF0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姚体简体" pitchFamily="2" charset="-122"/>
                <a:ea typeface="方正姚体简体" pitchFamily="2" charset="-122"/>
              </a:rPr>
              <a:t>强健的体魄、严明的纪律、奋发的态度、</a:t>
            </a:r>
            <a:endParaRPr lang="en-US" altLang="zh-CN" sz="4400" dirty="0">
              <a:solidFill>
                <a:srgbClr val="FFFF00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姚体简体" pitchFamily="2" charset="-122"/>
              <a:ea typeface="方正姚体简体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400" dirty="0">
                <a:solidFill>
                  <a:srgbClr val="FFFF0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姚体简体" pitchFamily="2" charset="-122"/>
                <a:ea typeface="方正姚体简体" pitchFamily="2" charset="-122"/>
              </a:rPr>
              <a:t>顽强的精神、坚韧的意志！</a:t>
            </a:r>
            <a:endParaRPr lang="en-US" altLang="zh-CN" sz="4400" dirty="0">
              <a:solidFill>
                <a:srgbClr val="FFFF00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姚体简体" pitchFamily="2" charset="-122"/>
              <a:ea typeface="方正姚体简体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CA717B-4991-F287-9238-9C2605702EB0}"/>
              </a:ext>
            </a:extLst>
          </p:cNvPr>
          <p:cNvSpPr txBox="1"/>
          <p:nvPr/>
        </p:nvSpPr>
        <p:spPr>
          <a:xfrm>
            <a:off x="2379486" y="755154"/>
            <a:ext cx="8620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怎样成为</a:t>
            </a:r>
            <a:r>
              <a:rPr lang="en-US" altLang="zh-CN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“</a:t>
            </a:r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英雄</a:t>
            </a:r>
            <a:r>
              <a:rPr lang="en-US" altLang="zh-CN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”</a:t>
            </a:r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5365493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60"/>
          <a:stretch/>
        </p:blipFill>
        <p:spPr>
          <a:xfrm rot="16200000">
            <a:off x="-1431970" y="1431969"/>
            <a:ext cx="7920038" cy="5056097"/>
          </a:xfrm>
          <a:prstGeom prst="rect">
            <a:avLst/>
          </a:prstGeom>
        </p:spPr>
      </p:pic>
      <p:sp>
        <p:nvSpPr>
          <p:cNvPr id="5" name="PA_文本框 15"/>
          <p:cNvSpPr txBox="1"/>
          <p:nvPr>
            <p:custDataLst>
              <p:tags r:id="rId1"/>
            </p:custDataLst>
          </p:nvPr>
        </p:nvSpPr>
        <p:spPr>
          <a:xfrm>
            <a:off x="3594847" y="346263"/>
            <a:ext cx="9108141" cy="6496318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600" dirty="0">
                <a:ln w="12700">
                  <a:noFill/>
                  <a:prstDash val="solid"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  <a:cs typeface="+mn-ea"/>
                <a:sym typeface="+mn-lt"/>
              </a:rPr>
              <a:t>祝同学们从军训开始，</a:t>
            </a:r>
            <a:endParaRPr lang="en-US" altLang="zh-CN" sz="6600" dirty="0">
              <a:ln w="12700">
                <a:noFill/>
                <a:prstDash val="solid"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字迹-长江行书简体" panose="02010600010101010101" pitchFamily="2" charset="-122"/>
              <a:ea typeface="方正字迹-长江行书简体" panose="02010600010101010101" pitchFamily="2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800" dirty="0">
                <a:ln w="12700">
                  <a:noFill/>
                  <a:prstDash val="solid"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  <a:cs typeface="+mn-ea"/>
                <a:sym typeface="+mn-lt"/>
              </a:rPr>
              <a:t>在新中</a:t>
            </a:r>
            <a:endParaRPr lang="en-US" altLang="zh-CN" sz="8800" dirty="0">
              <a:ln w="12700">
                <a:noFill/>
                <a:prstDash val="solid"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字迹-长江行书简体" panose="02010600010101010101" pitchFamily="2" charset="-122"/>
              <a:ea typeface="方正字迹-长江行书简体" panose="02010600010101010101" pitchFamily="2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6600" dirty="0">
                <a:ln w="12700">
                  <a:noFill/>
                  <a:prstDash val="solid"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  <a:cs typeface="+mn-ea"/>
                <a:sym typeface="+mn-lt"/>
              </a:rPr>
              <a:t>遇见更优秀的自己；</a:t>
            </a:r>
            <a:endParaRPr lang="en-US" altLang="zh-CN" sz="6600" dirty="0">
              <a:ln w="12700">
                <a:noFill/>
                <a:prstDash val="solid"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字迹-长江行书简体" panose="02010600010101010101" pitchFamily="2" charset="-122"/>
              <a:ea typeface="方正字迹-长江行书简体" panose="02010600010101010101" pitchFamily="2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6600" dirty="0">
                <a:ln w="12700">
                  <a:noFill/>
                  <a:prstDash val="solid"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  <a:cs typeface="+mn-ea"/>
                <a:sym typeface="+mn-lt"/>
              </a:rPr>
              <a:t>收获更珍贵的友谊；</a:t>
            </a:r>
            <a:endParaRPr lang="en-US" altLang="zh-CN" sz="6600" dirty="0">
              <a:ln w="12700">
                <a:noFill/>
                <a:prstDash val="solid"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字迹-长江行书简体" panose="02010600010101010101" pitchFamily="2" charset="-122"/>
              <a:ea typeface="方正字迹-长江行书简体" panose="02010600010101010101" pitchFamily="2" charset="-122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6600" dirty="0">
                <a:ln w="12700">
                  <a:noFill/>
                  <a:prstDash val="solid"/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  <a:cs typeface="+mn-ea"/>
                <a:sym typeface="+mn-lt"/>
              </a:rPr>
              <a:t>拥有更美好的回忆！</a:t>
            </a:r>
            <a:endParaRPr lang="en-US" altLang="zh-CN" sz="6600" dirty="0">
              <a:ln w="12700">
                <a:noFill/>
                <a:prstDash val="solid"/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字迹-长江行书简体" panose="02010600010101010101" pitchFamily="2" charset="-122"/>
              <a:ea typeface="方正字迹-长江行书简体" panose="02010600010101010101" pitchFamily="2" charset="-122"/>
              <a:cs typeface="+mn-ea"/>
              <a:sym typeface="+mn-lt"/>
            </a:endParaRPr>
          </a:p>
        </p:txBody>
      </p:sp>
      <p:sp>
        <p:nvSpPr>
          <p:cNvPr id="4" name="心形 3">
            <a:extLst>
              <a:ext uri="{FF2B5EF4-FFF2-40B4-BE49-F238E27FC236}">
                <a16:creationId xmlns:a16="http://schemas.microsoft.com/office/drawing/2014/main" id="{F72A6D03-2C9A-234A-85B9-40E3D3BAF803}"/>
              </a:ext>
            </a:extLst>
          </p:cNvPr>
          <p:cNvSpPr/>
          <p:nvPr/>
        </p:nvSpPr>
        <p:spPr>
          <a:xfrm rot="490711">
            <a:off x="7493926" y="1446429"/>
            <a:ext cx="2487781" cy="2099704"/>
          </a:xfrm>
          <a:prstGeom prst="heart">
            <a:avLst/>
          </a:prstGeom>
          <a:noFill/>
          <a:ln w="57150">
            <a:solidFill>
              <a:srgbClr val="C00000"/>
            </a:solidFill>
          </a:ln>
          <a:effectLst>
            <a:outerShdw blurRad="76200" dist="38100" dir="5400000" sx="102000" sy="102000" algn="t" rotWithShape="0">
              <a:prstClr val="black">
                <a:alpha val="7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14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98CC2E4-FB1F-F8EE-DBF5-545651487A39}"/>
              </a:ext>
            </a:extLst>
          </p:cNvPr>
          <p:cNvGrpSpPr/>
          <p:nvPr/>
        </p:nvGrpSpPr>
        <p:grpSpPr>
          <a:xfrm>
            <a:off x="-427151" y="53472"/>
            <a:ext cx="13046301" cy="8226586"/>
            <a:chOff x="-493281" y="-632013"/>
            <a:chExt cx="15066099" cy="950020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16AC2F8-99F3-A9E8-2B5E-AA798355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"/>
              <a:ext cx="14079803" cy="7919889"/>
            </a:xfrm>
            <a:prstGeom prst="snip2SameRect">
              <a:avLst/>
            </a:prstGeom>
            <a:effectLst>
              <a:softEdge rad="317500"/>
            </a:effectLst>
          </p:spPr>
        </p:pic>
        <p:sp>
          <p:nvSpPr>
            <p:cNvPr id="5" name="矩形: 剪去左右顶角 4">
              <a:extLst>
                <a:ext uri="{FF2B5EF4-FFF2-40B4-BE49-F238E27FC236}">
                  <a16:creationId xmlns:a16="http://schemas.microsoft.com/office/drawing/2014/main" id="{4A123295-9F95-A10F-F6BD-6BC27952AB45}"/>
                </a:ext>
              </a:extLst>
            </p:cNvPr>
            <p:cNvSpPr/>
            <p:nvPr/>
          </p:nvSpPr>
          <p:spPr>
            <a:xfrm>
              <a:off x="-493281" y="-632013"/>
              <a:ext cx="15066099" cy="9500207"/>
            </a:xfrm>
            <a:prstGeom prst="snip2Same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9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61DB138-37F7-0747-90EF-78B2A7C0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" y="556480"/>
            <a:ext cx="1669169" cy="1679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3EC16CD-8E21-2B49-A2FD-DAF1C88FDFA2}"/>
              </a:ext>
            </a:extLst>
          </p:cNvPr>
          <p:cNvSpPr txBox="1"/>
          <p:nvPr/>
        </p:nvSpPr>
        <p:spPr>
          <a:xfrm>
            <a:off x="1878703" y="2191122"/>
            <a:ext cx="9108761" cy="2984839"/>
          </a:xfrm>
          <a:prstGeom prst="roundRect">
            <a:avLst>
              <a:gd name="adj" fmla="val 6896"/>
            </a:avLst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559"/>
              </a:spcBef>
            </a:pPr>
            <a:endParaRPr lang="en-US" altLang="zh-CN" sz="90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简体" panose="02000000000000000000" pitchFamily="2" charset="-122"/>
              <a:ea typeface="方正姚体简体" panose="02000000000000000000" pitchFamily="2" charset="-122"/>
            </a:endParaRPr>
          </a:p>
          <a:p>
            <a:pPr>
              <a:lnSpc>
                <a:spcPct val="120000"/>
              </a:lnSpc>
              <a:spcBef>
                <a:spcPts val="1559"/>
              </a:spcBef>
            </a:pPr>
            <a:r>
              <a:rPr lang="en-US" altLang="zh-CN" sz="24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(</a:t>
            </a:r>
            <a:r>
              <a:rPr lang="zh-CN" altLang="en-US" sz="24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网上数据</a:t>
            </a:r>
            <a:r>
              <a:rPr lang="en-US" altLang="zh-CN" sz="24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)</a:t>
            </a:r>
            <a:r>
              <a:rPr lang="zh-CN" altLang="en-US" sz="311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广州市</a:t>
            </a:r>
            <a:r>
              <a:rPr lang="en-US" altLang="zh-CN" sz="311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2024</a:t>
            </a:r>
            <a:r>
              <a:rPr lang="zh-CN" altLang="en-US" sz="311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年中考人数为</a:t>
            </a:r>
            <a:r>
              <a:rPr lang="en-US" altLang="zh-CN" sz="311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12.9</a:t>
            </a:r>
            <a:r>
              <a:rPr lang="zh-CN" altLang="en-US" sz="311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万人，</a:t>
            </a:r>
            <a:endParaRPr lang="en-US" altLang="zh-CN" sz="311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简体" panose="02000000000000000000" pitchFamily="2" charset="-122"/>
              <a:ea typeface="方正姚体简体" panose="02000000000000000000" pitchFamily="2" charset="-122"/>
            </a:endParaRPr>
          </a:p>
          <a:p>
            <a:pPr>
              <a:lnSpc>
                <a:spcPct val="120000"/>
              </a:lnSpc>
              <a:spcBef>
                <a:spcPts val="1039"/>
              </a:spcBef>
            </a:pPr>
            <a:r>
              <a:rPr lang="zh-CN" altLang="en-US" sz="277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普通高中招生计划共</a:t>
            </a:r>
            <a:r>
              <a:rPr lang="en-US" altLang="zh-CN" sz="277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8.04</a:t>
            </a:r>
            <a:r>
              <a:rPr lang="zh-CN" altLang="en-US" sz="277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万</a:t>
            </a:r>
            <a:r>
              <a:rPr lang="zh-CN" altLang="en-US" sz="3464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（</a:t>
            </a:r>
            <a:r>
              <a:rPr lang="en-US" altLang="zh-CN" sz="3464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62.3%</a:t>
            </a:r>
            <a:r>
              <a:rPr lang="zh-CN" altLang="en-US" sz="3464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）</a:t>
            </a:r>
            <a:endParaRPr lang="en-US" altLang="zh-CN" sz="277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简体" panose="02000000000000000000" pitchFamily="2" charset="-122"/>
              <a:ea typeface="方正姚体简体" panose="02000000000000000000" pitchFamily="2" charset="-122"/>
            </a:endParaRPr>
          </a:p>
          <a:p>
            <a:pPr>
              <a:lnSpc>
                <a:spcPct val="120000"/>
              </a:lnSpc>
              <a:spcBef>
                <a:spcPts val="1039"/>
              </a:spcBef>
            </a:pPr>
            <a:r>
              <a:rPr lang="zh-CN" altLang="en-US" sz="277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示范性普通高中招生计划</a:t>
            </a:r>
            <a:r>
              <a:rPr lang="en-US" altLang="zh-CN" sz="277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5.1</a:t>
            </a:r>
            <a:r>
              <a:rPr lang="zh-CN" altLang="en-US" sz="277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万</a:t>
            </a:r>
            <a:r>
              <a:rPr lang="zh-CN" altLang="en-US" sz="3464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（</a:t>
            </a:r>
            <a:r>
              <a:rPr lang="en-US" altLang="zh-CN" sz="3464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39.5%</a:t>
            </a:r>
            <a:r>
              <a:rPr lang="zh-CN" altLang="en-US" sz="3464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）</a:t>
            </a:r>
            <a:endParaRPr lang="en-US" altLang="zh-CN" sz="3464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简体" panose="02000000000000000000" pitchFamily="2" charset="-122"/>
              <a:ea typeface="方正姚体简体" panose="02000000000000000000" pitchFamily="2" charset="-122"/>
            </a:endParaRPr>
          </a:p>
          <a:p>
            <a:pPr>
              <a:lnSpc>
                <a:spcPct val="120000"/>
              </a:lnSpc>
              <a:spcBef>
                <a:spcPts val="1039"/>
              </a:spcBef>
            </a:pPr>
            <a:endParaRPr lang="zh-CN" altLang="en-US" sz="952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简体" panose="02000000000000000000" pitchFamily="2" charset="-122"/>
              <a:ea typeface="方正姚体简体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60D03A-165B-314D-83BC-5DC8323D21DF}"/>
              </a:ext>
            </a:extLst>
          </p:cNvPr>
          <p:cNvSpPr txBox="1"/>
          <p:nvPr/>
        </p:nvSpPr>
        <p:spPr>
          <a:xfrm>
            <a:off x="1408586" y="934338"/>
            <a:ext cx="10661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祝贺，更欢迎你来到新华中学！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7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98CC2E4-FB1F-F8EE-DBF5-545651487A39}"/>
              </a:ext>
            </a:extLst>
          </p:cNvPr>
          <p:cNvGrpSpPr/>
          <p:nvPr/>
        </p:nvGrpSpPr>
        <p:grpSpPr>
          <a:xfrm>
            <a:off x="-427151" y="53472"/>
            <a:ext cx="13046301" cy="8226586"/>
            <a:chOff x="-493281" y="-632013"/>
            <a:chExt cx="15066099" cy="950020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16AC2F8-99F3-A9E8-2B5E-AA798355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"/>
              <a:ext cx="14079803" cy="7919889"/>
            </a:xfrm>
            <a:prstGeom prst="snip2SameRect">
              <a:avLst/>
            </a:prstGeom>
            <a:effectLst>
              <a:softEdge rad="317500"/>
            </a:effectLst>
          </p:spPr>
        </p:pic>
        <p:sp>
          <p:nvSpPr>
            <p:cNvPr id="5" name="矩形: 剪去左右顶角 4">
              <a:extLst>
                <a:ext uri="{FF2B5EF4-FFF2-40B4-BE49-F238E27FC236}">
                  <a16:creationId xmlns:a16="http://schemas.microsoft.com/office/drawing/2014/main" id="{4A123295-9F95-A10F-F6BD-6BC27952AB45}"/>
                </a:ext>
              </a:extLst>
            </p:cNvPr>
            <p:cNvSpPr/>
            <p:nvPr/>
          </p:nvSpPr>
          <p:spPr>
            <a:xfrm>
              <a:off x="-493281" y="-632013"/>
              <a:ext cx="15066099" cy="9500207"/>
            </a:xfrm>
            <a:prstGeom prst="snip2Same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9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61DB138-37F7-0747-90EF-78B2A7C0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" y="556480"/>
            <a:ext cx="1669169" cy="1679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22A065E-CF9E-5349-AA8F-0C7E922B6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67514"/>
              </p:ext>
            </p:extLst>
          </p:nvPr>
        </p:nvGraphicFramePr>
        <p:xfrm>
          <a:off x="104767" y="3596982"/>
          <a:ext cx="11914716" cy="3834578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5786">
                  <a:extLst>
                    <a:ext uri="{9D8B030D-6E8A-4147-A177-3AD203B41FA5}">
                      <a16:colId xmlns:a16="http://schemas.microsoft.com/office/drawing/2014/main" val="461391834"/>
                    </a:ext>
                  </a:extLst>
                </a:gridCol>
                <a:gridCol w="1985786">
                  <a:extLst>
                    <a:ext uri="{9D8B030D-6E8A-4147-A177-3AD203B41FA5}">
                      <a16:colId xmlns:a16="http://schemas.microsoft.com/office/drawing/2014/main" val="842515797"/>
                    </a:ext>
                  </a:extLst>
                </a:gridCol>
                <a:gridCol w="1985786">
                  <a:extLst>
                    <a:ext uri="{9D8B030D-6E8A-4147-A177-3AD203B41FA5}">
                      <a16:colId xmlns:a16="http://schemas.microsoft.com/office/drawing/2014/main" val="4184136944"/>
                    </a:ext>
                  </a:extLst>
                </a:gridCol>
                <a:gridCol w="1985786">
                  <a:extLst>
                    <a:ext uri="{9D8B030D-6E8A-4147-A177-3AD203B41FA5}">
                      <a16:colId xmlns:a16="http://schemas.microsoft.com/office/drawing/2014/main" val="2536474106"/>
                    </a:ext>
                  </a:extLst>
                </a:gridCol>
                <a:gridCol w="1985786">
                  <a:extLst>
                    <a:ext uri="{9D8B030D-6E8A-4147-A177-3AD203B41FA5}">
                      <a16:colId xmlns:a16="http://schemas.microsoft.com/office/drawing/2014/main" val="4183791372"/>
                    </a:ext>
                  </a:extLst>
                </a:gridCol>
                <a:gridCol w="1985786">
                  <a:extLst>
                    <a:ext uri="{9D8B030D-6E8A-4147-A177-3AD203B41FA5}">
                      <a16:colId xmlns:a16="http://schemas.microsoft.com/office/drawing/2014/main" val="3456262787"/>
                    </a:ext>
                  </a:extLst>
                </a:gridCol>
              </a:tblGrid>
              <a:tr h="6366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学校　</a:t>
                      </a:r>
                      <a:endParaRPr lang="zh-CN" altLang="en-US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考生数</a:t>
                      </a:r>
                      <a:endParaRPr lang="zh-CN" altLang="en-US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特控线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本科线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889489"/>
                  </a:ext>
                </a:extLst>
              </a:tr>
              <a:tr h="63661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上线人数</a:t>
                      </a:r>
                      <a:endParaRPr lang="zh-CN" altLang="en-US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上线率　</a:t>
                      </a:r>
                      <a:endParaRPr lang="zh-CN" altLang="en-US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上线人数</a:t>
                      </a:r>
                      <a:endParaRPr lang="zh-CN" altLang="en-US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上线率　</a:t>
                      </a:r>
                      <a:endParaRPr lang="zh-CN" altLang="en-US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428245"/>
                  </a:ext>
                </a:extLst>
              </a:tr>
              <a:tr h="636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KZ</a:t>
                      </a:r>
                      <a:endParaRPr lang="zh-CN" altLang="en-US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533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90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16.89%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436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81.80%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363511"/>
                  </a:ext>
                </a:extLst>
              </a:tr>
              <a:tr h="6514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新中</a:t>
                      </a:r>
                      <a:endParaRPr lang="zh-CN" altLang="en-US" sz="2400" b="0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0" u="none" strike="noStrik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425</a:t>
                      </a:r>
                      <a:endParaRPr lang="en-US" altLang="zh-CN" sz="2800" b="0" i="0" u="none" strike="noStrike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0" u="none" strike="noStrik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57</a:t>
                      </a:r>
                      <a:endParaRPr lang="en-US" altLang="zh-CN" sz="2800" b="0" i="0" u="none" strike="noStrike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0" u="none" strike="noStrik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13.41%</a:t>
                      </a:r>
                      <a:endParaRPr lang="en-US" altLang="zh-CN" sz="2800" b="0" i="0" u="none" strike="noStrike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0" u="none" strike="noStrik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360</a:t>
                      </a:r>
                      <a:endParaRPr lang="en-US" altLang="zh-CN" sz="2800" b="0" i="0" u="none" strike="noStrike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800" b="0" u="none" strike="noStrik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84.71%</a:t>
                      </a:r>
                      <a:endParaRPr lang="en-US" altLang="zh-CN" sz="2800" b="0" i="0" u="none" strike="noStrike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080888"/>
                  </a:ext>
                </a:extLst>
              </a:tr>
              <a:tr h="636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YX</a:t>
                      </a:r>
                      <a:endParaRPr lang="zh-CN" altLang="en-US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398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15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3.77%</a:t>
                      </a:r>
                      <a:endParaRPr lang="en-US" altLang="zh-CN" sz="2400" b="0" i="0" u="none" strike="noStrike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283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71.11%</a:t>
                      </a:r>
                      <a:endParaRPr lang="en-US" altLang="zh-CN" sz="2400" b="0" i="0" u="none" strike="noStrike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24506"/>
                  </a:ext>
                </a:extLst>
              </a:tr>
              <a:tr h="6366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花都区</a:t>
                      </a:r>
                      <a:endParaRPr lang="zh-CN" altLang="en-US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3116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772</a:t>
                      </a:r>
                      <a:endParaRPr lang="en-US" altLang="zh-CN" sz="2400" b="0" i="0" u="none" strike="noStrike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24.78%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2330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74.78%</a:t>
                      </a:r>
                      <a:endParaRPr lang="en-US" altLang="zh-CN" sz="2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15249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73D83706-D811-6643-93F8-C3A4A2EC695A}"/>
              </a:ext>
            </a:extLst>
          </p:cNvPr>
          <p:cNvSpPr txBox="1"/>
          <p:nvPr/>
        </p:nvSpPr>
        <p:spPr>
          <a:xfrm>
            <a:off x="1408586" y="934338"/>
            <a:ext cx="10661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祝贺，更欢迎你来到新华中学！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B14B75-4D99-BD46-A8D0-072DDB2CDEE9}"/>
              </a:ext>
            </a:extLst>
          </p:cNvPr>
          <p:cNvSpPr txBox="1"/>
          <p:nvPr/>
        </p:nvSpPr>
        <p:spPr>
          <a:xfrm>
            <a:off x="1425372" y="1951941"/>
            <a:ext cx="106618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新华中学！</a:t>
            </a:r>
            <a:endParaRPr lang="en-US" altLang="zh-CN" sz="54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是一所你值得为之骄傲的学校！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78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98CC2E4-FB1F-F8EE-DBF5-545651487A39}"/>
              </a:ext>
            </a:extLst>
          </p:cNvPr>
          <p:cNvGrpSpPr/>
          <p:nvPr/>
        </p:nvGrpSpPr>
        <p:grpSpPr>
          <a:xfrm>
            <a:off x="-427151" y="53472"/>
            <a:ext cx="13046301" cy="8226586"/>
            <a:chOff x="-493281" y="-632013"/>
            <a:chExt cx="15066099" cy="950020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16AC2F8-99F3-A9E8-2B5E-AA798355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"/>
              <a:ext cx="14079803" cy="7919889"/>
            </a:xfrm>
            <a:prstGeom prst="snip2SameRect">
              <a:avLst/>
            </a:prstGeom>
            <a:effectLst>
              <a:softEdge rad="317500"/>
            </a:effectLst>
          </p:spPr>
        </p:pic>
        <p:sp>
          <p:nvSpPr>
            <p:cNvPr id="5" name="矩形: 剪去左右顶角 4">
              <a:extLst>
                <a:ext uri="{FF2B5EF4-FFF2-40B4-BE49-F238E27FC236}">
                  <a16:creationId xmlns:a16="http://schemas.microsoft.com/office/drawing/2014/main" id="{4A123295-9F95-A10F-F6BD-6BC27952AB45}"/>
                </a:ext>
              </a:extLst>
            </p:cNvPr>
            <p:cNvSpPr/>
            <p:nvPr/>
          </p:nvSpPr>
          <p:spPr>
            <a:xfrm>
              <a:off x="-493281" y="-632013"/>
              <a:ext cx="15066099" cy="9500207"/>
            </a:xfrm>
            <a:prstGeom prst="snip2Same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9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61DB138-37F7-0747-90EF-78B2A7C0B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" y="556480"/>
            <a:ext cx="1669169" cy="1679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F3D482F-1AAE-E049-8035-9705ED8AC025}"/>
              </a:ext>
            </a:extLst>
          </p:cNvPr>
          <p:cNvSpPr txBox="1"/>
          <p:nvPr/>
        </p:nvSpPr>
        <p:spPr>
          <a:xfrm>
            <a:off x="1408586" y="934338"/>
            <a:ext cx="10661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祝贺，更欢迎你来到新华中学！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8DB23D-6267-CF4A-9241-CAFA5D6E0B25}"/>
              </a:ext>
            </a:extLst>
          </p:cNvPr>
          <p:cNvSpPr txBox="1"/>
          <p:nvPr/>
        </p:nvSpPr>
        <p:spPr>
          <a:xfrm>
            <a:off x="1425372" y="1951941"/>
            <a:ext cx="106618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新华中学！</a:t>
            </a:r>
            <a:endParaRPr lang="en-US" altLang="zh-CN" sz="54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是一所你值得为之骄傲的学校！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  <p:pic>
        <p:nvPicPr>
          <p:cNvPr id="2" name="坐着运20去上学.mp4" descr="坐着运20去上学.mp4">
            <a:hlinkClick r:id="" action="ppaction://media"/>
            <a:extLst>
              <a:ext uri="{FF2B5EF4-FFF2-40B4-BE49-F238E27FC236}">
                <a16:creationId xmlns:a16="http://schemas.microsoft.com/office/drawing/2014/main" id="{E5448E61-EF17-0D41-A67D-29B0618A3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2216" y="1640780"/>
            <a:ext cx="10134600" cy="57007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327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98CC2E4-FB1F-F8EE-DBF5-545651487A39}"/>
              </a:ext>
            </a:extLst>
          </p:cNvPr>
          <p:cNvGrpSpPr/>
          <p:nvPr/>
        </p:nvGrpSpPr>
        <p:grpSpPr>
          <a:xfrm>
            <a:off x="-427151" y="53472"/>
            <a:ext cx="13046301" cy="8226586"/>
            <a:chOff x="-493281" y="-632013"/>
            <a:chExt cx="15066099" cy="950020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16AC2F8-99F3-A9E8-2B5E-AA798355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"/>
              <a:ext cx="14079803" cy="7919889"/>
            </a:xfrm>
            <a:prstGeom prst="snip2SameRect">
              <a:avLst/>
            </a:prstGeom>
            <a:effectLst>
              <a:softEdge rad="317500"/>
            </a:effectLst>
          </p:spPr>
        </p:pic>
        <p:sp>
          <p:nvSpPr>
            <p:cNvPr id="5" name="矩形: 剪去左右顶角 4">
              <a:extLst>
                <a:ext uri="{FF2B5EF4-FFF2-40B4-BE49-F238E27FC236}">
                  <a16:creationId xmlns:a16="http://schemas.microsoft.com/office/drawing/2014/main" id="{4A123295-9F95-A10F-F6BD-6BC27952AB45}"/>
                </a:ext>
              </a:extLst>
            </p:cNvPr>
            <p:cNvSpPr/>
            <p:nvPr/>
          </p:nvSpPr>
          <p:spPr>
            <a:xfrm>
              <a:off x="-493281" y="-632013"/>
              <a:ext cx="15066099" cy="9500207"/>
            </a:xfrm>
            <a:prstGeom prst="snip2Same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9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61DB138-37F7-0747-90EF-78B2A7C0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" y="556480"/>
            <a:ext cx="1669169" cy="1679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37898A-D5A3-6542-9C73-BDA12CB1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58" y="3569530"/>
            <a:ext cx="3252619" cy="4112687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B0BF81D-4B5E-A740-97E9-506D7303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93931"/>
              </p:ext>
            </p:extLst>
          </p:nvPr>
        </p:nvGraphicFramePr>
        <p:xfrm>
          <a:off x="3586677" y="3679341"/>
          <a:ext cx="8030260" cy="322387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06052">
                  <a:extLst>
                    <a:ext uri="{9D8B030D-6E8A-4147-A177-3AD203B41FA5}">
                      <a16:colId xmlns:a16="http://schemas.microsoft.com/office/drawing/2014/main" val="376244594"/>
                    </a:ext>
                  </a:extLst>
                </a:gridCol>
                <a:gridCol w="1606052">
                  <a:extLst>
                    <a:ext uri="{9D8B030D-6E8A-4147-A177-3AD203B41FA5}">
                      <a16:colId xmlns:a16="http://schemas.microsoft.com/office/drawing/2014/main" val="798483263"/>
                    </a:ext>
                  </a:extLst>
                </a:gridCol>
                <a:gridCol w="1606052">
                  <a:extLst>
                    <a:ext uri="{9D8B030D-6E8A-4147-A177-3AD203B41FA5}">
                      <a16:colId xmlns:a16="http://schemas.microsoft.com/office/drawing/2014/main" val="2737781769"/>
                    </a:ext>
                  </a:extLst>
                </a:gridCol>
                <a:gridCol w="1606052">
                  <a:extLst>
                    <a:ext uri="{9D8B030D-6E8A-4147-A177-3AD203B41FA5}">
                      <a16:colId xmlns:a16="http://schemas.microsoft.com/office/drawing/2014/main" val="1015117033"/>
                    </a:ext>
                  </a:extLst>
                </a:gridCol>
                <a:gridCol w="1606052">
                  <a:extLst>
                    <a:ext uri="{9D8B030D-6E8A-4147-A177-3AD203B41FA5}">
                      <a16:colId xmlns:a16="http://schemas.microsoft.com/office/drawing/2014/main" val="454443499"/>
                    </a:ext>
                  </a:extLst>
                </a:gridCol>
              </a:tblGrid>
              <a:tr h="1074625">
                <a:tc>
                  <a:txBody>
                    <a:bodyPr/>
                    <a:lstStyle/>
                    <a:p>
                      <a:pPr algn="ctr" fontAlgn="ctr"/>
                      <a:endParaRPr lang="zh-CN" altLang="en-US" sz="28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中考入学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高三一模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高三二模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高考成绩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503786"/>
                  </a:ext>
                </a:extLst>
              </a:tr>
              <a:tr h="10746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分数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FZQiTi-S14S" panose="02000000000000000000" pitchFamily="2" charset="-122"/>
                          <a:cs typeface="Times New Roman" panose="02020603050405020304" pitchFamily="18" charset="0"/>
                        </a:rPr>
                        <a:t>611</a:t>
                      </a:r>
                      <a:endParaRPr lang="en-US" altLang="zh-CN" sz="32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FZQiTi-S14S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FZQiTi-S14S" panose="02000000000000000000" pitchFamily="2" charset="-122"/>
                          <a:cs typeface="Times New Roman" panose="02020603050405020304" pitchFamily="18" charset="0"/>
                        </a:rPr>
                        <a:t>474.5</a:t>
                      </a:r>
                      <a:endParaRPr lang="en-US" altLang="zh-CN" sz="32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FZQiTi-S14S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FZQiTi-S14S" panose="02000000000000000000" pitchFamily="2" charset="-122"/>
                          <a:cs typeface="Times New Roman" panose="02020603050405020304" pitchFamily="18" charset="0"/>
                        </a:rPr>
                        <a:t>501</a:t>
                      </a:r>
                      <a:endParaRPr lang="en-US" altLang="zh-CN" sz="32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FZQiTi-S14S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FZQiTi-S14S" panose="02000000000000000000" pitchFamily="2" charset="-122"/>
                          <a:cs typeface="Times New Roman" panose="02020603050405020304" pitchFamily="18" charset="0"/>
                        </a:rPr>
                        <a:t>551</a:t>
                      </a:r>
                      <a:endParaRPr lang="en-US" altLang="zh-CN" sz="32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FZQiTi-S14S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32180"/>
                  </a:ext>
                </a:extLst>
              </a:tr>
              <a:tr h="10746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TZhongsong" panose="02010600040101010101" pitchFamily="2" charset="-122"/>
                          <a:ea typeface="STZhongsong" panose="02010600040101010101" pitchFamily="2" charset="-122"/>
                        </a:rPr>
                        <a:t>区排名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TZhongsong" panose="02010600040101010101" pitchFamily="2" charset="-122"/>
                        <a:ea typeface="STZhongsong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FZQiTi-S14S" panose="02000000000000000000" pitchFamily="2" charset="-122"/>
                          <a:cs typeface="Times New Roman" panose="02020603050405020304" pitchFamily="18" charset="0"/>
                        </a:rPr>
                        <a:t>1592</a:t>
                      </a:r>
                      <a:endParaRPr lang="en-US" altLang="zh-CN" sz="32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FZQiTi-S14S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FZQiTi-S14S" panose="02000000000000000000" pitchFamily="2" charset="-122"/>
                          <a:cs typeface="Times New Roman" panose="02020603050405020304" pitchFamily="18" charset="0"/>
                        </a:rPr>
                        <a:t>800</a:t>
                      </a:r>
                      <a:endParaRPr lang="en-US" altLang="zh-CN" sz="32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FZQiTi-S14S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FZQiTi-S14S" panose="02000000000000000000" pitchFamily="2" charset="-122"/>
                          <a:cs typeface="Times New Roman" panose="02020603050405020304" pitchFamily="18" charset="0"/>
                        </a:rPr>
                        <a:t>630</a:t>
                      </a:r>
                      <a:endParaRPr lang="en-US" altLang="zh-CN" sz="32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FZQiTi-S14S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i="0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FZQiTi-S14S" panose="02000000000000000000" pitchFamily="2" charset="-122"/>
                          <a:cs typeface="Times New Roman" panose="02020603050405020304" pitchFamily="18" charset="0"/>
                        </a:rPr>
                        <a:t>490</a:t>
                      </a:r>
                      <a:endParaRPr lang="en-US" altLang="zh-CN" sz="3200" b="0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FZQiTi-S14S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937938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A005974-7ECA-5340-A769-EA66ED67A81F}"/>
              </a:ext>
            </a:extLst>
          </p:cNvPr>
          <p:cNvSpPr txBox="1"/>
          <p:nvPr/>
        </p:nvSpPr>
        <p:spPr>
          <a:xfrm>
            <a:off x="1408586" y="934338"/>
            <a:ext cx="10661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祝贺，更欢迎你来到新华中学！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5667F3-CD88-5F45-A5DB-996008802E0D}"/>
              </a:ext>
            </a:extLst>
          </p:cNvPr>
          <p:cNvSpPr txBox="1"/>
          <p:nvPr/>
        </p:nvSpPr>
        <p:spPr>
          <a:xfrm>
            <a:off x="1425372" y="1951941"/>
            <a:ext cx="106618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新华中学！</a:t>
            </a:r>
            <a:endParaRPr lang="en-US" altLang="zh-CN" sz="54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是一所你值得为之骄傲的学校！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56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98CC2E4-FB1F-F8EE-DBF5-545651487A39}"/>
              </a:ext>
            </a:extLst>
          </p:cNvPr>
          <p:cNvGrpSpPr/>
          <p:nvPr/>
        </p:nvGrpSpPr>
        <p:grpSpPr>
          <a:xfrm>
            <a:off x="-427151" y="53472"/>
            <a:ext cx="13046301" cy="8226586"/>
            <a:chOff x="-493281" y="-632013"/>
            <a:chExt cx="15066099" cy="950020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16AC2F8-99F3-A9E8-2B5E-AA798355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"/>
              <a:ext cx="14079803" cy="7919889"/>
            </a:xfrm>
            <a:prstGeom prst="snip2SameRect">
              <a:avLst/>
            </a:prstGeom>
            <a:effectLst>
              <a:softEdge rad="317500"/>
            </a:effectLst>
          </p:spPr>
        </p:pic>
        <p:sp>
          <p:nvSpPr>
            <p:cNvPr id="5" name="矩形: 剪去左右顶角 4">
              <a:extLst>
                <a:ext uri="{FF2B5EF4-FFF2-40B4-BE49-F238E27FC236}">
                  <a16:creationId xmlns:a16="http://schemas.microsoft.com/office/drawing/2014/main" id="{4A123295-9F95-A10F-F6BD-6BC27952AB45}"/>
                </a:ext>
              </a:extLst>
            </p:cNvPr>
            <p:cNvSpPr/>
            <p:nvPr/>
          </p:nvSpPr>
          <p:spPr>
            <a:xfrm>
              <a:off x="-493281" y="-632013"/>
              <a:ext cx="15066099" cy="9500207"/>
            </a:xfrm>
            <a:prstGeom prst="snip2Same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9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61DB138-37F7-0747-90EF-78B2A7C0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" y="556480"/>
            <a:ext cx="1669169" cy="1679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C6FEA6-30C2-C84B-AB0F-059A8DCADD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575"/>
          <a:stretch/>
        </p:blipFill>
        <p:spPr>
          <a:xfrm>
            <a:off x="6333938" y="3588003"/>
            <a:ext cx="5378450" cy="39154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6D14D1-DEE5-0E4A-855F-5F7D3F7444D6}"/>
              </a:ext>
            </a:extLst>
          </p:cNvPr>
          <p:cNvSpPr txBox="1"/>
          <p:nvPr/>
        </p:nvSpPr>
        <p:spPr>
          <a:xfrm>
            <a:off x="754170" y="4116942"/>
            <a:ext cx="5579768" cy="181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2023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级高一陈晨同学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在第一学期期末八区统考中，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科总分位列花都区第一名。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AD558E-04BB-F64E-BA70-1E318FA72605}"/>
              </a:ext>
            </a:extLst>
          </p:cNvPr>
          <p:cNvSpPr txBox="1"/>
          <p:nvPr/>
        </p:nvSpPr>
        <p:spPr>
          <a:xfrm>
            <a:off x="1408586" y="934338"/>
            <a:ext cx="10661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祝贺，更欢迎你来到新华中学！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FA4B5F-F6BB-824F-9D8B-A216CD44FB2E}"/>
              </a:ext>
            </a:extLst>
          </p:cNvPr>
          <p:cNvSpPr txBox="1"/>
          <p:nvPr/>
        </p:nvSpPr>
        <p:spPr>
          <a:xfrm>
            <a:off x="1425372" y="1951941"/>
            <a:ext cx="106618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新华中学！</a:t>
            </a:r>
            <a:endParaRPr lang="en-US" altLang="zh-CN" sz="54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是一所你值得为之骄傲的学校！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08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98CC2E4-FB1F-F8EE-DBF5-545651487A39}"/>
              </a:ext>
            </a:extLst>
          </p:cNvPr>
          <p:cNvGrpSpPr/>
          <p:nvPr/>
        </p:nvGrpSpPr>
        <p:grpSpPr>
          <a:xfrm>
            <a:off x="-427151" y="53472"/>
            <a:ext cx="13046301" cy="8226586"/>
            <a:chOff x="-493281" y="-632013"/>
            <a:chExt cx="15066099" cy="950020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16AC2F8-99F3-A9E8-2B5E-AA798355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"/>
              <a:ext cx="14079803" cy="7919889"/>
            </a:xfrm>
            <a:prstGeom prst="snip2SameRect">
              <a:avLst/>
            </a:prstGeom>
            <a:effectLst>
              <a:softEdge rad="317500"/>
            </a:effectLst>
          </p:spPr>
        </p:pic>
        <p:sp>
          <p:nvSpPr>
            <p:cNvPr id="5" name="矩形: 剪去左右顶角 4">
              <a:extLst>
                <a:ext uri="{FF2B5EF4-FFF2-40B4-BE49-F238E27FC236}">
                  <a16:creationId xmlns:a16="http://schemas.microsoft.com/office/drawing/2014/main" id="{4A123295-9F95-A10F-F6BD-6BC27952AB45}"/>
                </a:ext>
              </a:extLst>
            </p:cNvPr>
            <p:cNvSpPr/>
            <p:nvPr/>
          </p:nvSpPr>
          <p:spPr>
            <a:xfrm>
              <a:off x="-493281" y="-632013"/>
              <a:ext cx="15066099" cy="9500207"/>
            </a:xfrm>
            <a:prstGeom prst="snip2Same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59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61DB138-37F7-0747-90EF-78B2A7C0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" y="556480"/>
            <a:ext cx="1669169" cy="1679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4BE40C6-F7E6-7F4D-A002-6CB7EC8806E2}"/>
              </a:ext>
            </a:extLst>
          </p:cNvPr>
          <p:cNvSpPr txBox="1"/>
          <p:nvPr/>
        </p:nvSpPr>
        <p:spPr>
          <a:xfrm>
            <a:off x="1408586" y="934338"/>
            <a:ext cx="10661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祝贺，更欢迎你来到新华中学！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CB3E81-7D61-FB44-A205-0B5223C78F9D}"/>
              </a:ext>
            </a:extLst>
          </p:cNvPr>
          <p:cNvSpPr txBox="1"/>
          <p:nvPr/>
        </p:nvSpPr>
        <p:spPr>
          <a:xfrm>
            <a:off x="1425372" y="1951941"/>
            <a:ext cx="106618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新华中学！</a:t>
            </a:r>
            <a:endParaRPr lang="en-US" altLang="zh-CN" sz="54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是一所你值得为之骄傲的学校！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F8F170-EDB2-CD46-B6EC-A76F854B5FCE}"/>
              </a:ext>
            </a:extLst>
          </p:cNvPr>
          <p:cNvSpPr txBox="1"/>
          <p:nvPr/>
        </p:nvSpPr>
        <p:spPr>
          <a:xfrm>
            <a:off x="1425372" y="3800540"/>
            <a:ext cx="106618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新华中学！</a:t>
            </a:r>
            <a:endParaRPr lang="en-US" altLang="zh-CN" sz="54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将全力帮助你成为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  <a:p>
            <a:pPr algn="ctr"/>
            <a:r>
              <a:rPr lang="zh-CN" altLang="en-US" sz="4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Ti-S14S" panose="02000000000000000000" pitchFamily="2" charset="-122"/>
                <a:ea typeface="FZQiTi-S14S" panose="02000000000000000000" pitchFamily="2" charset="-122"/>
                <a:cs typeface="FZFangGuo-R-GB" panose="03000509000000000000" pitchFamily="66" charset="-127"/>
              </a:rPr>
              <a:t>学校、家长和自己的骄傲！</a:t>
            </a:r>
            <a:endParaRPr lang="en-US" altLang="zh-CN" sz="48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Ti-S14S" panose="02000000000000000000" pitchFamily="2" charset="-122"/>
              <a:ea typeface="FZQiTi-S14S" panose="02000000000000000000" pitchFamily="2" charset="-122"/>
              <a:cs typeface="FZFangGuo-R-GB" panose="03000509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4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159D7FC-A634-874F-D766-A1328CFAAC12}"/>
              </a:ext>
            </a:extLst>
          </p:cNvPr>
          <p:cNvGrpSpPr/>
          <p:nvPr/>
        </p:nvGrpSpPr>
        <p:grpSpPr>
          <a:xfrm>
            <a:off x="137378" y="655106"/>
            <a:ext cx="11917244" cy="6492896"/>
            <a:chOff x="158388" y="143303"/>
            <a:chExt cx="13762762" cy="749839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B6ECFC7-ECE3-AA39-92F6-50A94F5B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53" y="278341"/>
              <a:ext cx="13090408" cy="7363355"/>
            </a:xfrm>
            <a:prstGeom prst="octagon">
              <a:avLst/>
            </a:prstGeom>
            <a:effectLst>
              <a:softEdge rad="635000"/>
            </a:effectLst>
          </p:spPr>
        </p:pic>
        <p:sp>
          <p:nvSpPr>
            <p:cNvPr id="6" name="剪去同侧角的矩形 4">
              <a:extLst>
                <a:ext uri="{FF2B5EF4-FFF2-40B4-BE49-F238E27FC236}">
                  <a16:creationId xmlns:a16="http://schemas.microsoft.com/office/drawing/2014/main" id="{C3B8C1B5-1038-7446-8EF4-E401579DD15F}"/>
                </a:ext>
              </a:extLst>
            </p:cNvPr>
            <p:cNvSpPr/>
            <p:nvPr/>
          </p:nvSpPr>
          <p:spPr>
            <a:xfrm>
              <a:off x="158388" y="143303"/>
              <a:ext cx="13762762" cy="7478082"/>
            </a:xfrm>
            <a:prstGeom prst="octagon">
              <a:avLst/>
            </a:prstGeom>
            <a:solidFill>
              <a:schemeClr val="bg1">
                <a:alpha val="69804"/>
              </a:scheme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A2F6992-E988-3C4C-B9EE-1011332030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" y="531020"/>
            <a:ext cx="1961421" cy="1973027"/>
          </a:xfrm>
          <a:prstGeom prst="rect">
            <a:avLst/>
          </a:prstGeom>
        </p:spPr>
      </p:pic>
      <p:pic>
        <p:nvPicPr>
          <p:cNvPr id="14" name="孤勇者.mp4" descr="孤勇者.mp4">
            <a:hlinkClick r:id="" action="ppaction://media"/>
            <a:extLst>
              <a:ext uri="{FF2B5EF4-FFF2-40B4-BE49-F238E27FC236}">
                <a16:creationId xmlns:a16="http://schemas.microsoft.com/office/drawing/2014/main" id="{1F181237-8DB2-5B49-B81D-F4B212CFE8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372"/>
          <a:stretch/>
        </p:blipFill>
        <p:spPr>
          <a:xfrm>
            <a:off x="2071781" y="1517533"/>
            <a:ext cx="9438062" cy="51299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35473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159D7FC-A634-874F-D766-A1328CFAAC12}"/>
              </a:ext>
            </a:extLst>
          </p:cNvPr>
          <p:cNvGrpSpPr/>
          <p:nvPr/>
        </p:nvGrpSpPr>
        <p:grpSpPr>
          <a:xfrm>
            <a:off x="137378" y="655106"/>
            <a:ext cx="11917244" cy="6492896"/>
            <a:chOff x="158388" y="143303"/>
            <a:chExt cx="13762762" cy="749839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B6ECFC7-ECE3-AA39-92F6-50A94F5B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53" y="278341"/>
              <a:ext cx="13090408" cy="7363355"/>
            </a:xfrm>
            <a:prstGeom prst="octagon">
              <a:avLst/>
            </a:prstGeom>
            <a:effectLst>
              <a:softEdge rad="635000"/>
            </a:effectLst>
          </p:spPr>
        </p:pic>
        <p:sp>
          <p:nvSpPr>
            <p:cNvPr id="6" name="剪去同侧角的矩形 4">
              <a:extLst>
                <a:ext uri="{FF2B5EF4-FFF2-40B4-BE49-F238E27FC236}">
                  <a16:creationId xmlns:a16="http://schemas.microsoft.com/office/drawing/2014/main" id="{C3B8C1B5-1038-7446-8EF4-E401579DD15F}"/>
                </a:ext>
              </a:extLst>
            </p:cNvPr>
            <p:cNvSpPr/>
            <p:nvPr/>
          </p:nvSpPr>
          <p:spPr>
            <a:xfrm>
              <a:off x="158388" y="143303"/>
              <a:ext cx="13762762" cy="7478082"/>
            </a:xfrm>
            <a:prstGeom prst="octagon">
              <a:avLst/>
            </a:prstGeom>
            <a:solidFill>
              <a:schemeClr val="bg1">
                <a:alpha val="69804"/>
              </a:scheme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A2F6992-E988-3C4C-B9EE-101133203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" y="531020"/>
            <a:ext cx="1961421" cy="19730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8970D2-ABF4-FA47-9EBC-191763F212D1}"/>
              </a:ext>
            </a:extLst>
          </p:cNvPr>
          <p:cNvSpPr txBox="1"/>
          <p:nvPr/>
        </p:nvSpPr>
        <p:spPr>
          <a:xfrm>
            <a:off x="3535295" y="874822"/>
            <a:ext cx="5098259" cy="1246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谁说污泥满身的不算英雄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简体" panose="02000000000000000000" pitchFamily="2" charset="-122"/>
              <a:ea typeface="方正姚体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谁说站在光里的才算英雄</a:t>
            </a:r>
            <a:endParaRPr lang="zh-CN" altLang="en-US" sz="32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7391EB-1E13-D644-A252-4AC5C23E7D9E}"/>
              </a:ext>
            </a:extLst>
          </p:cNvPr>
          <p:cNvSpPr txBox="1"/>
          <p:nvPr/>
        </p:nvSpPr>
        <p:spPr>
          <a:xfrm>
            <a:off x="2516826" y="2098859"/>
            <a:ext cx="7707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怎样的才算</a:t>
            </a:r>
            <a:r>
              <a:rPr lang="en-US" altLang="zh-CN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“</a:t>
            </a:r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英雄</a:t>
            </a:r>
            <a:r>
              <a:rPr lang="en-US" altLang="zh-CN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”</a:t>
            </a:r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9408EB-76CB-EE48-AD29-A0BAE89976C5}"/>
              </a:ext>
            </a:extLst>
          </p:cNvPr>
          <p:cNvSpPr txBox="1"/>
          <p:nvPr/>
        </p:nvSpPr>
        <p:spPr>
          <a:xfrm>
            <a:off x="1590909" y="5173464"/>
            <a:ext cx="103535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“英雄”不在于一时的成败，</a:t>
            </a:r>
            <a:endParaRPr lang="en-US" altLang="zh-CN" sz="54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字迹-长江行书简体" panose="02010600010101010101" pitchFamily="2" charset="-122"/>
              <a:ea typeface="方正字迹-长江行书简体" panose="02010600010101010101" pitchFamily="2" charset="-122"/>
            </a:endParaRPr>
          </a:p>
          <a:p>
            <a:pPr algn="ctr"/>
            <a:r>
              <a:rPr lang="zh-CN" altLang="en-US" sz="54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字迹-长江行书简体" panose="02010600010101010101" pitchFamily="2" charset="-122"/>
                <a:ea typeface="方正字迹-长江行书简体" panose="02010600010101010101" pitchFamily="2" charset="-122"/>
              </a:rPr>
              <a:t>而在于其自强不屈的精神品质！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6738CE-DDA8-A846-85E6-814B04BBFF18}"/>
              </a:ext>
            </a:extLst>
          </p:cNvPr>
          <p:cNvSpPr txBox="1"/>
          <p:nvPr/>
        </p:nvSpPr>
        <p:spPr>
          <a:xfrm>
            <a:off x="3775573" y="3022189"/>
            <a:ext cx="651691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爱你孤身走暗巷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简体" panose="02000000000000000000" pitchFamily="2" charset="-122"/>
              <a:ea typeface="方正姚体简体" panose="02000000000000000000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爱你不跪的模样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简体" panose="02000000000000000000" pitchFamily="2" charset="-122"/>
              <a:ea typeface="方正姚体简体" panose="02000000000000000000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爱你对峙过绝望不肯哭一场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简体" panose="02000000000000000000" pitchFamily="2" charset="-122"/>
              <a:ea typeface="方正姚体简体" panose="02000000000000000000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简体" panose="02000000000000000000" pitchFamily="2" charset="-122"/>
                <a:ea typeface="方正姚体简体" panose="02000000000000000000" pitchFamily="2" charset="-122"/>
              </a:rPr>
              <a:t>爱你破烂的衣裳却敢堵命运的枪</a:t>
            </a:r>
          </a:p>
        </p:txBody>
      </p:sp>
    </p:spTree>
    <p:extLst>
      <p:ext uri="{BB962C8B-B14F-4D97-AF65-F5344CB8AC3E}">
        <p14:creationId xmlns:p14="http://schemas.microsoft.com/office/powerpoint/2010/main" val="7220459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/>
      <p:bldP spid="14" grpId="0"/>
      <p:bldP spid="1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27837</TotalTime>
  <Words>612</Words>
  <Application>Microsoft Office PowerPoint</Application>
  <PresentationFormat>自定义</PresentationFormat>
  <Paragraphs>123</Paragraphs>
  <Slides>14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微软雅黑</vt:lpstr>
      <vt:lpstr>方正启体简体</vt:lpstr>
      <vt:lpstr>华文中宋</vt:lpstr>
      <vt:lpstr>方正字迹-长江行书简体</vt:lpstr>
      <vt:lpstr>Arial</vt:lpstr>
      <vt:lpstr>华文中宋</vt:lpstr>
      <vt:lpstr>方正字迹-刘毅硬笔行书简体</vt:lpstr>
      <vt:lpstr>FZQiTi-S14S</vt:lpstr>
      <vt:lpstr>微软雅黑</vt:lpstr>
      <vt:lpstr>Calibri</vt:lpstr>
      <vt:lpstr>方正姚体简体</vt:lpstr>
      <vt:lpstr>Times New Roman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Region</cp:lastModifiedBy>
  <cp:revision>717</cp:revision>
  <cp:lastPrinted>2020-07-27T15:30:47Z</cp:lastPrinted>
  <dcterms:created xsi:type="dcterms:W3CDTF">2020-05-10T07:30:21Z</dcterms:created>
  <dcterms:modified xsi:type="dcterms:W3CDTF">2025-01-19T05:59:01Z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2025-01-19T05:58:52Z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e1a9c28c-670f-472c-b254-6a3e8338a04c</vt:lpwstr>
  </property>
  <property fmtid="{D5CDD505-2E9C-101B-9397-08002B2CF9AE}" pid="7" name="MSIP_Label_defa4170-0d19-0005-0004-bc88714345d2_ActionId">
    <vt:lpwstr>f6e14a9e-268d-4a56-9144-88cc4cfc7f73</vt:lpwstr>
  </property>
  <property fmtid="{D5CDD505-2E9C-101B-9397-08002B2CF9AE}" pid="8" name="MSIP_Label_defa4170-0d19-0005-0004-bc88714345d2_ContentBits">
    <vt:lpwstr>0</vt:lpwstr>
  </property>
</Properties>
</file>